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6" r:id="rId2"/>
    <p:sldId id="976" r:id="rId3"/>
    <p:sldId id="977" r:id="rId4"/>
    <p:sldId id="978" r:id="rId5"/>
    <p:sldId id="986" r:id="rId6"/>
    <p:sldId id="979" r:id="rId7"/>
    <p:sldId id="980" r:id="rId8"/>
    <p:sldId id="981" r:id="rId9"/>
    <p:sldId id="982" r:id="rId10"/>
    <p:sldId id="988" r:id="rId11"/>
    <p:sldId id="984" r:id="rId12"/>
    <p:sldId id="983" r:id="rId13"/>
    <p:sldId id="985" r:id="rId14"/>
    <p:sldId id="987" r:id="rId15"/>
    <p:sldId id="989" r:id="rId16"/>
    <p:sldId id="990" r:id="rId17"/>
    <p:sldId id="991" r:id="rId18"/>
  </p:sldIdLst>
  <p:sldSz cx="12169775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CCFF66"/>
    <a:srgbClr val="00FF00"/>
    <a:srgbClr val="FF7C80"/>
    <a:srgbClr val="FF2525"/>
    <a:srgbClr val="FF3300"/>
    <a:srgbClr val="CC00CC"/>
    <a:srgbClr val="9933FF"/>
    <a:srgbClr val="33CC33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EC105-F265-4C8A-9939-B435770AA0AE}" v="54" dt="2020-03-30T13:55:03.759"/>
    <p1510:client id="{ECBE7A75-11AD-47CD-AB01-4E9E964F07A5}" v="44" dt="2020-04-21T13:45:53.533"/>
    <p1510:client id="{F58AE04E-7878-41A4-873A-5442938C5E18}" v="177" dt="2020-03-30T14:56:02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4434" autoAdjust="0"/>
  </p:normalViewPr>
  <p:slideViewPr>
    <p:cSldViewPr>
      <p:cViewPr varScale="1">
        <p:scale>
          <a:sx n="73" d="100"/>
          <a:sy n="73" d="100"/>
        </p:scale>
        <p:origin x="-876" y="-10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1D8C-AEB2-4421-BFAB-3A3194BDE177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F854-BFE4-4D7B-980C-86BF25F9FCE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456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8" y="2130450"/>
            <a:ext cx="10344309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71" y="3886200"/>
            <a:ext cx="851884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081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8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90" y="1600205"/>
            <a:ext cx="1095279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076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8" y="274643"/>
            <a:ext cx="2738199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94" y="274643"/>
            <a:ext cx="801176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5765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8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490" y="1600205"/>
            <a:ext cx="109527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332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9" y="4406925"/>
            <a:ext cx="1034430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95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8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90" y="1600205"/>
            <a:ext cx="53749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600205"/>
            <a:ext cx="53749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8700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93" y="1535113"/>
            <a:ext cx="53770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93" y="2174875"/>
            <a:ext cx="53770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9785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8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6629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7077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7"/>
            <a:ext cx="68032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89" y="1435103"/>
            <a:ext cx="400377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628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5" y="4800600"/>
            <a:ext cx="730186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5" y="612775"/>
            <a:ext cx="730186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5" y="5367338"/>
            <a:ext cx="730186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90946" y="6346102"/>
            <a:ext cx="2839614" cy="365125"/>
          </a:xfrm>
          <a:prstGeom prst="rect">
            <a:avLst/>
          </a:prstGeom>
        </p:spPr>
        <p:txBody>
          <a:bodyPr/>
          <a:lstStyle/>
          <a:p>
            <a:fld id="{DB5B071A-8FCB-41DC-8D7C-5C69188AEE26}" type="datetimeFigureOut">
              <a:rPr lang="es-AR" smtClean="0"/>
              <a:pPr/>
              <a:t>25/08/2020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8008" y="6356375"/>
            <a:ext cx="3853762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1672" y="6356375"/>
            <a:ext cx="2839614" cy="365125"/>
          </a:xfrm>
          <a:prstGeom prst="rect">
            <a:avLst/>
          </a:prstGeom>
        </p:spPr>
        <p:txBody>
          <a:bodyPr/>
          <a:lstStyle/>
          <a:p>
            <a:fld id="{E58B6D8D-FE94-4061-B47C-6A6E92599AA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33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88"/>
          <p:cNvSpPr/>
          <p:nvPr/>
        </p:nvSpPr>
        <p:spPr>
          <a:xfrm>
            <a:off x="13" y="0"/>
            <a:ext cx="1264229" cy="6858000"/>
          </a:xfrm>
          <a:prstGeom prst="rect">
            <a:avLst/>
          </a:prstGeom>
          <a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sharpenSoften amount="-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CuadroTexto 31"/>
          <p:cNvSpPr txBox="1"/>
          <p:nvPr/>
        </p:nvSpPr>
        <p:spPr>
          <a:xfrm>
            <a:off x="6507" y="5781820"/>
            <a:ext cx="1257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Sala de</a:t>
            </a:r>
          </a:p>
          <a:p>
            <a:pPr algn="ctr"/>
            <a:r>
              <a:rPr lang="es-AR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Situación</a:t>
            </a:r>
          </a:p>
          <a:p>
            <a:pPr algn="ctr"/>
            <a:r>
              <a:rPr lang="es-AR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 Salud</a:t>
            </a:r>
            <a:endParaRPr lang="es-ES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9" name="20 Grupo"/>
          <p:cNvGrpSpPr/>
          <p:nvPr/>
        </p:nvGrpSpPr>
        <p:grpSpPr>
          <a:xfrm>
            <a:off x="193483" y="128751"/>
            <a:ext cx="720000" cy="720000"/>
            <a:chOff x="1487606" y="167640"/>
            <a:chExt cx="6250675" cy="6219512"/>
          </a:xfrm>
          <a:solidFill>
            <a:schemeClr val="bg1"/>
          </a:solidFill>
        </p:grpSpPr>
        <p:sp>
          <p:nvSpPr>
            <p:cNvPr id="110" name="2 Forma libre"/>
            <p:cNvSpPr/>
            <p:nvPr/>
          </p:nvSpPr>
          <p:spPr>
            <a:xfrm>
              <a:off x="4617720" y="167640"/>
              <a:ext cx="899160" cy="2438400"/>
            </a:xfrm>
            <a:custGeom>
              <a:avLst/>
              <a:gdLst>
                <a:gd name="connsiteX0" fmla="*/ 0 w 899160"/>
                <a:gd name="connsiteY0" fmla="*/ 0 h 2438400"/>
                <a:gd name="connsiteX1" fmla="*/ 685800 w 899160"/>
                <a:gd name="connsiteY1" fmla="*/ 2438400 h 2438400"/>
                <a:gd name="connsiteX2" fmla="*/ 899160 w 899160"/>
                <a:gd name="connsiteY2" fmla="*/ 274320 h 2438400"/>
                <a:gd name="connsiteX3" fmla="*/ 0 w 89916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160" h="2438400">
                  <a:moveTo>
                    <a:pt x="0" y="0"/>
                  </a:moveTo>
                  <a:lnTo>
                    <a:pt x="685800" y="2438400"/>
                  </a:lnTo>
                  <a:lnTo>
                    <a:pt x="899160" y="274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3 Forma libre"/>
            <p:cNvSpPr/>
            <p:nvPr/>
          </p:nvSpPr>
          <p:spPr>
            <a:xfrm>
              <a:off x="5513696" y="395785"/>
              <a:ext cx="996286" cy="2442949"/>
            </a:xfrm>
            <a:custGeom>
              <a:avLst/>
              <a:gdLst>
                <a:gd name="connsiteX0" fmla="*/ 232011 w 996286"/>
                <a:gd name="connsiteY0" fmla="*/ 0 h 2442949"/>
                <a:gd name="connsiteX1" fmla="*/ 0 w 996286"/>
                <a:gd name="connsiteY1" fmla="*/ 2442949 h 2442949"/>
                <a:gd name="connsiteX2" fmla="*/ 996286 w 996286"/>
                <a:gd name="connsiteY2" fmla="*/ 518615 h 2442949"/>
                <a:gd name="connsiteX3" fmla="*/ 232011 w 996286"/>
                <a:gd name="connsiteY3" fmla="*/ 0 h 24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286" h="2442949">
                  <a:moveTo>
                    <a:pt x="232011" y="0"/>
                  </a:moveTo>
                  <a:lnTo>
                    <a:pt x="0" y="2442949"/>
                  </a:lnTo>
                  <a:lnTo>
                    <a:pt x="996286" y="518615"/>
                  </a:lnTo>
                  <a:lnTo>
                    <a:pt x="232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4 Forma libre"/>
            <p:cNvSpPr/>
            <p:nvPr/>
          </p:nvSpPr>
          <p:spPr>
            <a:xfrm>
              <a:off x="5609230" y="968991"/>
              <a:ext cx="1624083" cy="2251881"/>
            </a:xfrm>
            <a:custGeom>
              <a:avLst/>
              <a:gdLst>
                <a:gd name="connsiteX0" fmla="*/ 1105469 w 1624083"/>
                <a:gd name="connsiteY0" fmla="*/ 0 h 2251881"/>
                <a:gd name="connsiteX1" fmla="*/ 0 w 1624083"/>
                <a:gd name="connsiteY1" fmla="*/ 2251881 h 2251881"/>
                <a:gd name="connsiteX2" fmla="*/ 1624083 w 1624083"/>
                <a:gd name="connsiteY2" fmla="*/ 791570 h 2251881"/>
                <a:gd name="connsiteX3" fmla="*/ 1105469 w 1624083"/>
                <a:gd name="connsiteY3" fmla="*/ 0 h 225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083" h="2251881">
                  <a:moveTo>
                    <a:pt x="1105469" y="0"/>
                  </a:moveTo>
                  <a:lnTo>
                    <a:pt x="0" y="2251881"/>
                  </a:lnTo>
                  <a:lnTo>
                    <a:pt x="1624083" y="791570"/>
                  </a:lnTo>
                  <a:lnTo>
                    <a:pt x="11054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5 Forma libre"/>
            <p:cNvSpPr/>
            <p:nvPr/>
          </p:nvSpPr>
          <p:spPr>
            <a:xfrm>
              <a:off x="5595582" y="1897039"/>
              <a:ext cx="2006221" cy="1651379"/>
            </a:xfrm>
            <a:custGeom>
              <a:avLst/>
              <a:gdLst>
                <a:gd name="connsiteX0" fmla="*/ 0 w 2006221"/>
                <a:gd name="connsiteY0" fmla="*/ 1651379 h 1651379"/>
                <a:gd name="connsiteX1" fmla="*/ 1842448 w 2006221"/>
                <a:gd name="connsiteY1" fmla="*/ 0 h 1651379"/>
                <a:gd name="connsiteX2" fmla="*/ 2006221 w 2006221"/>
                <a:gd name="connsiteY2" fmla="*/ 914400 h 1651379"/>
                <a:gd name="connsiteX3" fmla="*/ 0 w 2006221"/>
                <a:gd name="connsiteY3" fmla="*/ 1651379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221" h="1651379">
                  <a:moveTo>
                    <a:pt x="0" y="1651379"/>
                  </a:moveTo>
                  <a:lnTo>
                    <a:pt x="1842448" y="0"/>
                  </a:lnTo>
                  <a:lnTo>
                    <a:pt x="2006221" y="914400"/>
                  </a:lnTo>
                  <a:lnTo>
                    <a:pt x="0" y="16513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6 Forma libre"/>
            <p:cNvSpPr/>
            <p:nvPr/>
          </p:nvSpPr>
          <p:spPr>
            <a:xfrm>
              <a:off x="5431809" y="3016155"/>
              <a:ext cx="2306472" cy="900752"/>
            </a:xfrm>
            <a:custGeom>
              <a:avLst/>
              <a:gdLst>
                <a:gd name="connsiteX0" fmla="*/ 0 w 2306472"/>
                <a:gd name="connsiteY0" fmla="*/ 873457 h 900752"/>
                <a:gd name="connsiteX1" fmla="*/ 2306472 w 2306472"/>
                <a:gd name="connsiteY1" fmla="*/ 0 h 900752"/>
                <a:gd name="connsiteX2" fmla="*/ 2156346 w 2306472"/>
                <a:gd name="connsiteY2" fmla="*/ 900752 h 900752"/>
                <a:gd name="connsiteX3" fmla="*/ 0 w 2306472"/>
                <a:gd name="connsiteY3" fmla="*/ 873457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6472" h="900752">
                  <a:moveTo>
                    <a:pt x="0" y="873457"/>
                  </a:moveTo>
                  <a:lnTo>
                    <a:pt x="2306472" y="0"/>
                  </a:lnTo>
                  <a:lnTo>
                    <a:pt x="2156346" y="900752"/>
                  </a:lnTo>
                  <a:lnTo>
                    <a:pt x="0" y="8734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7 Forma libre"/>
            <p:cNvSpPr/>
            <p:nvPr/>
          </p:nvSpPr>
          <p:spPr>
            <a:xfrm>
              <a:off x="5131558" y="4135272"/>
              <a:ext cx="2497541" cy="818865"/>
            </a:xfrm>
            <a:custGeom>
              <a:avLst/>
              <a:gdLst>
                <a:gd name="connsiteX0" fmla="*/ 0 w 2497541"/>
                <a:gd name="connsiteY0" fmla="*/ 0 h 818865"/>
                <a:gd name="connsiteX1" fmla="*/ 2497541 w 2497541"/>
                <a:gd name="connsiteY1" fmla="*/ 13647 h 818865"/>
                <a:gd name="connsiteX2" fmla="*/ 2006221 w 2497541"/>
                <a:gd name="connsiteY2" fmla="*/ 818865 h 818865"/>
                <a:gd name="connsiteX3" fmla="*/ 0 w 2497541"/>
                <a:gd name="connsiteY3" fmla="*/ 0 h 8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1" h="818865">
                  <a:moveTo>
                    <a:pt x="0" y="0"/>
                  </a:moveTo>
                  <a:lnTo>
                    <a:pt x="2497541" y="13647"/>
                  </a:lnTo>
                  <a:lnTo>
                    <a:pt x="2006221" y="81886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8 Forma libre"/>
            <p:cNvSpPr/>
            <p:nvPr/>
          </p:nvSpPr>
          <p:spPr>
            <a:xfrm>
              <a:off x="4831307" y="4271749"/>
              <a:ext cx="2265529" cy="1473958"/>
            </a:xfrm>
            <a:custGeom>
              <a:avLst/>
              <a:gdLst>
                <a:gd name="connsiteX0" fmla="*/ 0 w 2265529"/>
                <a:gd name="connsiteY0" fmla="*/ 0 h 1473958"/>
                <a:gd name="connsiteX1" fmla="*/ 2265529 w 2265529"/>
                <a:gd name="connsiteY1" fmla="*/ 914400 h 1473958"/>
                <a:gd name="connsiteX2" fmla="*/ 1555845 w 2265529"/>
                <a:gd name="connsiteY2" fmla="*/ 1473958 h 1473958"/>
                <a:gd name="connsiteX3" fmla="*/ 0 w 2265529"/>
                <a:gd name="connsiteY3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529" h="1473958">
                  <a:moveTo>
                    <a:pt x="0" y="0"/>
                  </a:moveTo>
                  <a:lnTo>
                    <a:pt x="2265529" y="914400"/>
                  </a:lnTo>
                  <a:lnTo>
                    <a:pt x="1555845" y="14739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9 Forma libre"/>
            <p:cNvSpPr/>
            <p:nvPr/>
          </p:nvSpPr>
          <p:spPr>
            <a:xfrm>
              <a:off x="4449170" y="4271749"/>
              <a:ext cx="1815152" cy="1951630"/>
            </a:xfrm>
            <a:custGeom>
              <a:avLst/>
              <a:gdLst>
                <a:gd name="connsiteX0" fmla="*/ 0 w 1815152"/>
                <a:gd name="connsiteY0" fmla="*/ 0 h 1951630"/>
                <a:gd name="connsiteX1" fmla="*/ 1815152 w 1815152"/>
                <a:gd name="connsiteY1" fmla="*/ 1665027 h 1951630"/>
                <a:gd name="connsiteX2" fmla="*/ 941696 w 1815152"/>
                <a:gd name="connsiteY2" fmla="*/ 1951630 h 1951630"/>
                <a:gd name="connsiteX3" fmla="*/ 0 w 1815152"/>
                <a:gd name="connsiteY3" fmla="*/ 0 h 195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5152" h="1951630">
                  <a:moveTo>
                    <a:pt x="0" y="0"/>
                  </a:moveTo>
                  <a:lnTo>
                    <a:pt x="1815152" y="1665027"/>
                  </a:lnTo>
                  <a:lnTo>
                    <a:pt x="941696" y="1951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11 Forma libre"/>
            <p:cNvSpPr/>
            <p:nvPr/>
          </p:nvSpPr>
          <p:spPr>
            <a:xfrm>
              <a:off x="4107976" y="4135272"/>
              <a:ext cx="1105469" cy="2251880"/>
            </a:xfrm>
            <a:custGeom>
              <a:avLst/>
              <a:gdLst>
                <a:gd name="connsiteX0" fmla="*/ 0 w 1105469"/>
                <a:gd name="connsiteY0" fmla="*/ 0 h 2251880"/>
                <a:gd name="connsiteX1" fmla="*/ 1105469 w 1105469"/>
                <a:gd name="connsiteY1" fmla="*/ 2251880 h 2251880"/>
                <a:gd name="connsiteX2" fmla="*/ 191069 w 1105469"/>
                <a:gd name="connsiteY2" fmla="*/ 2156346 h 2251880"/>
                <a:gd name="connsiteX3" fmla="*/ 0 w 1105469"/>
                <a:gd name="connsiteY3" fmla="*/ 0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469" h="2251880">
                  <a:moveTo>
                    <a:pt x="0" y="0"/>
                  </a:moveTo>
                  <a:lnTo>
                    <a:pt x="1105469" y="2251880"/>
                  </a:lnTo>
                  <a:lnTo>
                    <a:pt x="191069" y="2156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2 Forma libre"/>
            <p:cNvSpPr/>
            <p:nvPr/>
          </p:nvSpPr>
          <p:spPr>
            <a:xfrm>
              <a:off x="3220872" y="3903260"/>
              <a:ext cx="832513" cy="2470244"/>
            </a:xfrm>
            <a:custGeom>
              <a:avLst/>
              <a:gdLst>
                <a:gd name="connsiteX0" fmla="*/ 614149 w 832513"/>
                <a:gd name="connsiteY0" fmla="*/ 0 h 2470244"/>
                <a:gd name="connsiteX1" fmla="*/ 832513 w 832513"/>
                <a:gd name="connsiteY1" fmla="*/ 2470244 h 2470244"/>
                <a:gd name="connsiteX2" fmla="*/ 0 w 832513"/>
                <a:gd name="connsiteY2" fmla="*/ 2088107 h 2470244"/>
                <a:gd name="connsiteX3" fmla="*/ 614149 w 832513"/>
                <a:gd name="connsiteY3" fmla="*/ 0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513" h="2470244">
                  <a:moveTo>
                    <a:pt x="614149" y="0"/>
                  </a:moveTo>
                  <a:lnTo>
                    <a:pt x="832513" y="2470244"/>
                  </a:lnTo>
                  <a:lnTo>
                    <a:pt x="0" y="2088107"/>
                  </a:lnTo>
                  <a:lnTo>
                    <a:pt x="6141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3 Forma libre"/>
            <p:cNvSpPr/>
            <p:nvPr/>
          </p:nvSpPr>
          <p:spPr>
            <a:xfrm>
              <a:off x="2361063" y="3562066"/>
              <a:ext cx="1296537" cy="2429301"/>
            </a:xfrm>
            <a:custGeom>
              <a:avLst/>
              <a:gdLst>
                <a:gd name="connsiteX0" fmla="*/ 1296537 w 1296537"/>
                <a:gd name="connsiteY0" fmla="*/ 0 h 2429301"/>
                <a:gd name="connsiteX1" fmla="*/ 627797 w 1296537"/>
                <a:gd name="connsiteY1" fmla="*/ 2429301 h 2429301"/>
                <a:gd name="connsiteX2" fmla="*/ 0 w 1296537"/>
                <a:gd name="connsiteY2" fmla="*/ 1719618 h 2429301"/>
                <a:gd name="connsiteX3" fmla="*/ 1296537 w 1296537"/>
                <a:gd name="connsiteY3" fmla="*/ 0 h 24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37" h="2429301">
                  <a:moveTo>
                    <a:pt x="1296537" y="0"/>
                  </a:moveTo>
                  <a:lnTo>
                    <a:pt x="627797" y="2429301"/>
                  </a:lnTo>
                  <a:lnTo>
                    <a:pt x="0" y="1719618"/>
                  </a:lnTo>
                  <a:lnTo>
                    <a:pt x="129653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14 Forma libre"/>
            <p:cNvSpPr/>
            <p:nvPr/>
          </p:nvSpPr>
          <p:spPr>
            <a:xfrm>
              <a:off x="1787857" y="3193576"/>
              <a:ext cx="1883391" cy="2006221"/>
            </a:xfrm>
            <a:custGeom>
              <a:avLst/>
              <a:gdLst>
                <a:gd name="connsiteX0" fmla="*/ 0 w 1883391"/>
                <a:gd name="connsiteY0" fmla="*/ 1146412 h 2006221"/>
                <a:gd name="connsiteX1" fmla="*/ 1883391 w 1883391"/>
                <a:gd name="connsiteY1" fmla="*/ 0 h 2006221"/>
                <a:gd name="connsiteX2" fmla="*/ 354842 w 1883391"/>
                <a:gd name="connsiteY2" fmla="*/ 2006221 h 2006221"/>
                <a:gd name="connsiteX3" fmla="*/ 0 w 1883391"/>
                <a:gd name="connsiteY3" fmla="*/ 1146412 h 20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3391" h="2006221">
                  <a:moveTo>
                    <a:pt x="0" y="1146412"/>
                  </a:moveTo>
                  <a:lnTo>
                    <a:pt x="1883391" y="0"/>
                  </a:lnTo>
                  <a:lnTo>
                    <a:pt x="354842" y="2006221"/>
                  </a:lnTo>
                  <a:lnTo>
                    <a:pt x="0" y="11464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5 Forma libre"/>
            <p:cNvSpPr/>
            <p:nvPr/>
          </p:nvSpPr>
          <p:spPr>
            <a:xfrm>
              <a:off x="1596788" y="2879678"/>
              <a:ext cx="2156346" cy="1337480"/>
            </a:xfrm>
            <a:custGeom>
              <a:avLst/>
              <a:gdLst>
                <a:gd name="connsiteX0" fmla="*/ 0 w 2156346"/>
                <a:gd name="connsiteY0" fmla="*/ 354841 h 1337480"/>
                <a:gd name="connsiteX1" fmla="*/ 2156346 w 2156346"/>
                <a:gd name="connsiteY1" fmla="*/ 0 h 1337480"/>
                <a:gd name="connsiteX2" fmla="*/ 0 w 2156346"/>
                <a:gd name="connsiteY2" fmla="*/ 1337480 h 1337480"/>
                <a:gd name="connsiteX3" fmla="*/ 0 w 2156346"/>
                <a:gd name="connsiteY3" fmla="*/ 354841 h 13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46" h="1337480">
                  <a:moveTo>
                    <a:pt x="0" y="354841"/>
                  </a:moveTo>
                  <a:lnTo>
                    <a:pt x="2156346" y="0"/>
                  </a:lnTo>
                  <a:lnTo>
                    <a:pt x="0" y="1337480"/>
                  </a:lnTo>
                  <a:lnTo>
                    <a:pt x="0" y="3548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16 Forma libre"/>
            <p:cNvSpPr/>
            <p:nvPr/>
          </p:nvSpPr>
          <p:spPr>
            <a:xfrm>
              <a:off x="1487606" y="2142699"/>
              <a:ext cx="2497540" cy="887104"/>
            </a:xfrm>
            <a:custGeom>
              <a:avLst/>
              <a:gdLst>
                <a:gd name="connsiteX0" fmla="*/ 341194 w 2497540"/>
                <a:gd name="connsiteY0" fmla="*/ 0 h 887104"/>
                <a:gd name="connsiteX1" fmla="*/ 2497540 w 2497540"/>
                <a:gd name="connsiteY1" fmla="*/ 436728 h 887104"/>
                <a:gd name="connsiteX2" fmla="*/ 0 w 2497540"/>
                <a:gd name="connsiteY2" fmla="*/ 887104 h 887104"/>
                <a:gd name="connsiteX3" fmla="*/ 341194 w 2497540"/>
                <a:gd name="connsiteY3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0" h="887104">
                  <a:moveTo>
                    <a:pt x="341194" y="0"/>
                  </a:moveTo>
                  <a:lnTo>
                    <a:pt x="2497540" y="436728"/>
                  </a:lnTo>
                  <a:lnTo>
                    <a:pt x="0" y="887104"/>
                  </a:lnTo>
                  <a:lnTo>
                    <a:pt x="3411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17 Forma libre"/>
            <p:cNvSpPr/>
            <p:nvPr/>
          </p:nvSpPr>
          <p:spPr>
            <a:xfrm>
              <a:off x="1787857" y="1201003"/>
              <a:ext cx="2511188" cy="1201003"/>
            </a:xfrm>
            <a:custGeom>
              <a:avLst/>
              <a:gdLst>
                <a:gd name="connsiteX0" fmla="*/ 655092 w 2511188"/>
                <a:gd name="connsiteY0" fmla="*/ 0 h 1201003"/>
                <a:gd name="connsiteX1" fmla="*/ 2511188 w 2511188"/>
                <a:gd name="connsiteY1" fmla="*/ 1201003 h 1201003"/>
                <a:gd name="connsiteX2" fmla="*/ 0 w 2511188"/>
                <a:gd name="connsiteY2" fmla="*/ 709684 h 1201003"/>
                <a:gd name="connsiteX3" fmla="*/ 655092 w 2511188"/>
                <a:gd name="connsiteY3" fmla="*/ 0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188" h="1201003">
                  <a:moveTo>
                    <a:pt x="655092" y="0"/>
                  </a:moveTo>
                  <a:lnTo>
                    <a:pt x="2511188" y="1201003"/>
                  </a:lnTo>
                  <a:lnTo>
                    <a:pt x="0" y="709684"/>
                  </a:lnTo>
                  <a:lnTo>
                    <a:pt x="6550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8 Forma libre"/>
            <p:cNvSpPr/>
            <p:nvPr/>
          </p:nvSpPr>
          <p:spPr>
            <a:xfrm>
              <a:off x="2511188" y="573206"/>
              <a:ext cx="2142699" cy="1787857"/>
            </a:xfrm>
            <a:custGeom>
              <a:avLst/>
              <a:gdLst>
                <a:gd name="connsiteX0" fmla="*/ 832513 w 2142699"/>
                <a:gd name="connsiteY0" fmla="*/ 0 h 1787857"/>
                <a:gd name="connsiteX1" fmla="*/ 2142699 w 2142699"/>
                <a:gd name="connsiteY1" fmla="*/ 1787857 h 1787857"/>
                <a:gd name="connsiteX2" fmla="*/ 0 w 2142699"/>
                <a:gd name="connsiteY2" fmla="*/ 423081 h 1787857"/>
                <a:gd name="connsiteX3" fmla="*/ 832513 w 2142699"/>
                <a:gd name="connsiteY3" fmla="*/ 0 h 178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99" h="1787857">
                  <a:moveTo>
                    <a:pt x="832513" y="0"/>
                  </a:moveTo>
                  <a:lnTo>
                    <a:pt x="2142699" y="1787857"/>
                  </a:lnTo>
                  <a:lnTo>
                    <a:pt x="0" y="423081"/>
                  </a:lnTo>
                  <a:lnTo>
                    <a:pt x="8325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9 Forma libre"/>
            <p:cNvSpPr/>
            <p:nvPr/>
          </p:nvSpPr>
          <p:spPr>
            <a:xfrm>
              <a:off x="3480179" y="272955"/>
              <a:ext cx="1514902" cy="2142699"/>
            </a:xfrm>
            <a:custGeom>
              <a:avLst/>
              <a:gdLst>
                <a:gd name="connsiteX0" fmla="*/ 941696 w 1514902"/>
                <a:gd name="connsiteY0" fmla="*/ 0 h 2142699"/>
                <a:gd name="connsiteX1" fmla="*/ 1514902 w 1514902"/>
                <a:gd name="connsiteY1" fmla="*/ 2142699 h 2142699"/>
                <a:gd name="connsiteX2" fmla="*/ 0 w 1514902"/>
                <a:gd name="connsiteY2" fmla="*/ 81887 h 2142699"/>
                <a:gd name="connsiteX3" fmla="*/ 941696 w 1514902"/>
                <a:gd name="connsiteY3" fmla="*/ 0 h 214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902" h="2142699">
                  <a:moveTo>
                    <a:pt x="941696" y="0"/>
                  </a:moveTo>
                  <a:lnTo>
                    <a:pt x="1514902" y="2142699"/>
                  </a:lnTo>
                  <a:lnTo>
                    <a:pt x="0" y="81887"/>
                  </a:lnTo>
                  <a:lnTo>
                    <a:pt x="941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7" name="1 CuadroTexto"/>
          <p:cNvSpPr txBox="1"/>
          <p:nvPr/>
        </p:nvSpPr>
        <p:spPr>
          <a:xfrm>
            <a:off x="34035" y="894885"/>
            <a:ext cx="11633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Myriad Pro" pitchFamily="34" charset="0"/>
              </a:rPr>
              <a:t>GOBIERNO DE</a:t>
            </a:r>
          </a:p>
          <a:p>
            <a:pPr algn="ctr"/>
            <a:r>
              <a:rPr lang="es-ES" sz="1100" b="1" dirty="0">
                <a:solidFill>
                  <a:schemeClr val="bg1"/>
                </a:solidFill>
                <a:latin typeface="Myriad Pro" pitchFamily="34" charset="0"/>
              </a:rPr>
              <a:t>TUCUMÁN</a:t>
            </a:r>
          </a:p>
        </p:txBody>
      </p:sp>
      <p:sp>
        <p:nvSpPr>
          <p:cNvPr id="128" name="8 CuadroTexto"/>
          <p:cNvSpPr txBox="1"/>
          <p:nvPr/>
        </p:nvSpPr>
        <p:spPr>
          <a:xfrm>
            <a:off x="-70711" y="1544447"/>
            <a:ext cx="137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yriad Pro" pitchFamily="34" charset="0"/>
              </a:rPr>
              <a:t>MINISTERIO</a:t>
            </a:r>
            <a:r>
              <a:rPr lang="es-ES" sz="1200" b="1" baseline="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  <a:latin typeface="Myriad Pro" pitchFamily="34" charset="0"/>
              </a:rPr>
              <a:t>DE SALUD PÚBLICA</a:t>
            </a:r>
          </a:p>
        </p:txBody>
      </p:sp>
      <p:cxnSp>
        <p:nvCxnSpPr>
          <p:cNvPr id="129" name="Conector recto 87"/>
          <p:cNvCxnSpPr/>
          <p:nvPr/>
        </p:nvCxnSpPr>
        <p:spPr>
          <a:xfrm>
            <a:off x="79801" y="1478062"/>
            <a:ext cx="17248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-38348" y="3419715"/>
            <a:ext cx="13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99" y="2343169"/>
            <a:ext cx="1141155" cy="11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sptucuman.gov.a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8497" y="-11088"/>
            <a:ext cx="12169775" cy="6858000"/>
          </a:xfrm>
          <a:prstGeom prst="rect">
            <a:avLst/>
          </a:prstGeom>
          <a:gradFill>
            <a:gsLst>
              <a:gs pos="32250">
                <a:srgbClr val="0070C0"/>
              </a:gs>
              <a:gs pos="0">
                <a:srgbClr val="0070C0"/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52 Grupo"/>
          <p:cNvGrpSpPr/>
          <p:nvPr/>
        </p:nvGrpSpPr>
        <p:grpSpPr>
          <a:xfrm>
            <a:off x="6267643" y="99216"/>
            <a:ext cx="828000" cy="828000"/>
            <a:chOff x="1487606" y="167640"/>
            <a:chExt cx="6250675" cy="62195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4 Forma libre"/>
            <p:cNvSpPr/>
            <p:nvPr/>
          </p:nvSpPr>
          <p:spPr>
            <a:xfrm>
              <a:off x="4617720" y="167640"/>
              <a:ext cx="899160" cy="2438400"/>
            </a:xfrm>
            <a:custGeom>
              <a:avLst/>
              <a:gdLst>
                <a:gd name="connsiteX0" fmla="*/ 0 w 899160"/>
                <a:gd name="connsiteY0" fmla="*/ 0 h 2438400"/>
                <a:gd name="connsiteX1" fmla="*/ 685800 w 899160"/>
                <a:gd name="connsiteY1" fmla="*/ 2438400 h 2438400"/>
                <a:gd name="connsiteX2" fmla="*/ 899160 w 899160"/>
                <a:gd name="connsiteY2" fmla="*/ 274320 h 2438400"/>
                <a:gd name="connsiteX3" fmla="*/ 0 w 89916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160" h="2438400">
                  <a:moveTo>
                    <a:pt x="0" y="0"/>
                  </a:moveTo>
                  <a:lnTo>
                    <a:pt x="685800" y="2438400"/>
                  </a:lnTo>
                  <a:lnTo>
                    <a:pt x="899160" y="274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5513696" y="395785"/>
              <a:ext cx="996286" cy="2442949"/>
            </a:xfrm>
            <a:custGeom>
              <a:avLst/>
              <a:gdLst>
                <a:gd name="connsiteX0" fmla="*/ 232011 w 996286"/>
                <a:gd name="connsiteY0" fmla="*/ 0 h 2442949"/>
                <a:gd name="connsiteX1" fmla="*/ 0 w 996286"/>
                <a:gd name="connsiteY1" fmla="*/ 2442949 h 2442949"/>
                <a:gd name="connsiteX2" fmla="*/ 996286 w 996286"/>
                <a:gd name="connsiteY2" fmla="*/ 518615 h 2442949"/>
                <a:gd name="connsiteX3" fmla="*/ 232011 w 996286"/>
                <a:gd name="connsiteY3" fmla="*/ 0 h 24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286" h="2442949">
                  <a:moveTo>
                    <a:pt x="232011" y="0"/>
                  </a:moveTo>
                  <a:lnTo>
                    <a:pt x="0" y="2442949"/>
                  </a:lnTo>
                  <a:lnTo>
                    <a:pt x="996286" y="518615"/>
                  </a:lnTo>
                  <a:lnTo>
                    <a:pt x="232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5609230" y="968991"/>
              <a:ext cx="1624083" cy="2251881"/>
            </a:xfrm>
            <a:custGeom>
              <a:avLst/>
              <a:gdLst>
                <a:gd name="connsiteX0" fmla="*/ 1105469 w 1624083"/>
                <a:gd name="connsiteY0" fmla="*/ 0 h 2251881"/>
                <a:gd name="connsiteX1" fmla="*/ 0 w 1624083"/>
                <a:gd name="connsiteY1" fmla="*/ 2251881 h 2251881"/>
                <a:gd name="connsiteX2" fmla="*/ 1624083 w 1624083"/>
                <a:gd name="connsiteY2" fmla="*/ 791570 h 2251881"/>
                <a:gd name="connsiteX3" fmla="*/ 1105469 w 1624083"/>
                <a:gd name="connsiteY3" fmla="*/ 0 h 225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083" h="2251881">
                  <a:moveTo>
                    <a:pt x="1105469" y="0"/>
                  </a:moveTo>
                  <a:lnTo>
                    <a:pt x="0" y="2251881"/>
                  </a:lnTo>
                  <a:lnTo>
                    <a:pt x="1624083" y="791570"/>
                  </a:lnTo>
                  <a:lnTo>
                    <a:pt x="11054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5595582" y="1897039"/>
              <a:ext cx="2006221" cy="1651379"/>
            </a:xfrm>
            <a:custGeom>
              <a:avLst/>
              <a:gdLst>
                <a:gd name="connsiteX0" fmla="*/ 0 w 2006221"/>
                <a:gd name="connsiteY0" fmla="*/ 1651379 h 1651379"/>
                <a:gd name="connsiteX1" fmla="*/ 1842448 w 2006221"/>
                <a:gd name="connsiteY1" fmla="*/ 0 h 1651379"/>
                <a:gd name="connsiteX2" fmla="*/ 2006221 w 2006221"/>
                <a:gd name="connsiteY2" fmla="*/ 914400 h 1651379"/>
                <a:gd name="connsiteX3" fmla="*/ 0 w 2006221"/>
                <a:gd name="connsiteY3" fmla="*/ 1651379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221" h="1651379">
                  <a:moveTo>
                    <a:pt x="0" y="1651379"/>
                  </a:moveTo>
                  <a:lnTo>
                    <a:pt x="1842448" y="0"/>
                  </a:lnTo>
                  <a:lnTo>
                    <a:pt x="2006221" y="914400"/>
                  </a:lnTo>
                  <a:lnTo>
                    <a:pt x="0" y="16513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5431809" y="3016155"/>
              <a:ext cx="2306472" cy="900752"/>
            </a:xfrm>
            <a:custGeom>
              <a:avLst/>
              <a:gdLst>
                <a:gd name="connsiteX0" fmla="*/ 0 w 2306472"/>
                <a:gd name="connsiteY0" fmla="*/ 873457 h 900752"/>
                <a:gd name="connsiteX1" fmla="*/ 2306472 w 2306472"/>
                <a:gd name="connsiteY1" fmla="*/ 0 h 900752"/>
                <a:gd name="connsiteX2" fmla="*/ 2156346 w 2306472"/>
                <a:gd name="connsiteY2" fmla="*/ 900752 h 900752"/>
                <a:gd name="connsiteX3" fmla="*/ 0 w 2306472"/>
                <a:gd name="connsiteY3" fmla="*/ 873457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6472" h="900752">
                  <a:moveTo>
                    <a:pt x="0" y="873457"/>
                  </a:moveTo>
                  <a:lnTo>
                    <a:pt x="2306472" y="0"/>
                  </a:lnTo>
                  <a:lnTo>
                    <a:pt x="2156346" y="900752"/>
                  </a:lnTo>
                  <a:lnTo>
                    <a:pt x="0" y="8734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5131558" y="4135272"/>
              <a:ext cx="2497541" cy="818865"/>
            </a:xfrm>
            <a:custGeom>
              <a:avLst/>
              <a:gdLst>
                <a:gd name="connsiteX0" fmla="*/ 0 w 2497541"/>
                <a:gd name="connsiteY0" fmla="*/ 0 h 818865"/>
                <a:gd name="connsiteX1" fmla="*/ 2497541 w 2497541"/>
                <a:gd name="connsiteY1" fmla="*/ 13647 h 818865"/>
                <a:gd name="connsiteX2" fmla="*/ 2006221 w 2497541"/>
                <a:gd name="connsiteY2" fmla="*/ 818865 h 818865"/>
                <a:gd name="connsiteX3" fmla="*/ 0 w 2497541"/>
                <a:gd name="connsiteY3" fmla="*/ 0 h 8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1" h="818865">
                  <a:moveTo>
                    <a:pt x="0" y="0"/>
                  </a:moveTo>
                  <a:lnTo>
                    <a:pt x="2497541" y="13647"/>
                  </a:lnTo>
                  <a:lnTo>
                    <a:pt x="2006221" y="81886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831307" y="4271749"/>
              <a:ext cx="2265529" cy="1473958"/>
            </a:xfrm>
            <a:custGeom>
              <a:avLst/>
              <a:gdLst>
                <a:gd name="connsiteX0" fmla="*/ 0 w 2265529"/>
                <a:gd name="connsiteY0" fmla="*/ 0 h 1473958"/>
                <a:gd name="connsiteX1" fmla="*/ 2265529 w 2265529"/>
                <a:gd name="connsiteY1" fmla="*/ 914400 h 1473958"/>
                <a:gd name="connsiteX2" fmla="*/ 1555845 w 2265529"/>
                <a:gd name="connsiteY2" fmla="*/ 1473958 h 1473958"/>
                <a:gd name="connsiteX3" fmla="*/ 0 w 2265529"/>
                <a:gd name="connsiteY3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529" h="1473958">
                  <a:moveTo>
                    <a:pt x="0" y="0"/>
                  </a:moveTo>
                  <a:lnTo>
                    <a:pt x="2265529" y="914400"/>
                  </a:lnTo>
                  <a:lnTo>
                    <a:pt x="1555845" y="14739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449170" y="4271749"/>
              <a:ext cx="1815152" cy="1951630"/>
            </a:xfrm>
            <a:custGeom>
              <a:avLst/>
              <a:gdLst>
                <a:gd name="connsiteX0" fmla="*/ 0 w 1815152"/>
                <a:gd name="connsiteY0" fmla="*/ 0 h 1951630"/>
                <a:gd name="connsiteX1" fmla="*/ 1815152 w 1815152"/>
                <a:gd name="connsiteY1" fmla="*/ 1665027 h 1951630"/>
                <a:gd name="connsiteX2" fmla="*/ 941696 w 1815152"/>
                <a:gd name="connsiteY2" fmla="*/ 1951630 h 1951630"/>
                <a:gd name="connsiteX3" fmla="*/ 0 w 1815152"/>
                <a:gd name="connsiteY3" fmla="*/ 0 h 195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5152" h="1951630">
                  <a:moveTo>
                    <a:pt x="0" y="0"/>
                  </a:moveTo>
                  <a:lnTo>
                    <a:pt x="1815152" y="1665027"/>
                  </a:lnTo>
                  <a:lnTo>
                    <a:pt x="941696" y="1951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4107976" y="4135272"/>
              <a:ext cx="1105469" cy="2251880"/>
            </a:xfrm>
            <a:custGeom>
              <a:avLst/>
              <a:gdLst>
                <a:gd name="connsiteX0" fmla="*/ 0 w 1105469"/>
                <a:gd name="connsiteY0" fmla="*/ 0 h 2251880"/>
                <a:gd name="connsiteX1" fmla="*/ 1105469 w 1105469"/>
                <a:gd name="connsiteY1" fmla="*/ 2251880 h 2251880"/>
                <a:gd name="connsiteX2" fmla="*/ 191069 w 1105469"/>
                <a:gd name="connsiteY2" fmla="*/ 2156346 h 2251880"/>
                <a:gd name="connsiteX3" fmla="*/ 0 w 1105469"/>
                <a:gd name="connsiteY3" fmla="*/ 0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469" h="2251880">
                  <a:moveTo>
                    <a:pt x="0" y="0"/>
                  </a:moveTo>
                  <a:lnTo>
                    <a:pt x="1105469" y="2251880"/>
                  </a:lnTo>
                  <a:lnTo>
                    <a:pt x="191069" y="2156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3220872" y="3903260"/>
              <a:ext cx="832513" cy="2470244"/>
            </a:xfrm>
            <a:custGeom>
              <a:avLst/>
              <a:gdLst>
                <a:gd name="connsiteX0" fmla="*/ 614149 w 832513"/>
                <a:gd name="connsiteY0" fmla="*/ 0 h 2470244"/>
                <a:gd name="connsiteX1" fmla="*/ 832513 w 832513"/>
                <a:gd name="connsiteY1" fmla="*/ 2470244 h 2470244"/>
                <a:gd name="connsiteX2" fmla="*/ 0 w 832513"/>
                <a:gd name="connsiteY2" fmla="*/ 2088107 h 2470244"/>
                <a:gd name="connsiteX3" fmla="*/ 614149 w 832513"/>
                <a:gd name="connsiteY3" fmla="*/ 0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513" h="2470244">
                  <a:moveTo>
                    <a:pt x="614149" y="0"/>
                  </a:moveTo>
                  <a:lnTo>
                    <a:pt x="832513" y="2470244"/>
                  </a:lnTo>
                  <a:lnTo>
                    <a:pt x="0" y="2088107"/>
                  </a:lnTo>
                  <a:lnTo>
                    <a:pt x="6141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361063" y="3562066"/>
              <a:ext cx="1296537" cy="2429301"/>
            </a:xfrm>
            <a:custGeom>
              <a:avLst/>
              <a:gdLst>
                <a:gd name="connsiteX0" fmla="*/ 1296537 w 1296537"/>
                <a:gd name="connsiteY0" fmla="*/ 0 h 2429301"/>
                <a:gd name="connsiteX1" fmla="*/ 627797 w 1296537"/>
                <a:gd name="connsiteY1" fmla="*/ 2429301 h 2429301"/>
                <a:gd name="connsiteX2" fmla="*/ 0 w 1296537"/>
                <a:gd name="connsiteY2" fmla="*/ 1719618 h 2429301"/>
                <a:gd name="connsiteX3" fmla="*/ 1296537 w 1296537"/>
                <a:gd name="connsiteY3" fmla="*/ 0 h 24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37" h="2429301">
                  <a:moveTo>
                    <a:pt x="1296537" y="0"/>
                  </a:moveTo>
                  <a:lnTo>
                    <a:pt x="627797" y="2429301"/>
                  </a:lnTo>
                  <a:lnTo>
                    <a:pt x="0" y="1719618"/>
                  </a:lnTo>
                  <a:lnTo>
                    <a:pt x="129653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787857" y="3193576"/>
              <a:ext cx="1883391" cy="2006221"/>
            </a:xfrm>
            <a:custGeom>
              <a:avLst/>
              <a:gdLst>
                <a:gd name="connsiteX0" fmla="*/ 0 w 1883391"/>
                <a:gd name="connsiteY0" fmla="*/ 1146412 h 2006221"/>
                <a:gd name="connsiteX1" fmla="*/ 1883391 w 1883391"/>
                <a:gd name="connsiteY1" fmla="*/ 0 h 2006221"/>
                <a:gd name="connsiteX2" fmla="*/ 354842 w 1883391"/>
                <a:gd name="connsiteY2" fmla="*/ 2006221 h 2006221"/>
                <a:gd name="connsiteX3" fmla="*/ 0 w 1883391"/>
                <a:gd name="connsiteY3" fmla="*/ 1146412 h 20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3391" h="2006221">
                  <a:moveTo>
                    <a:pt x="0" y="1146412"/>
                  </a:moveTo>
                  <a:lnTo>
                    <a:pt x="1883391" y="0"/>
                  </a:lnTo>
                  <a:lnTo>
                    <a:pt x="354842" y="2006221"/>
                  </a:lnTo>
                  <a:lnTo>
                    <a:pt x="0" y="11464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1596788" y="2879678"/>
              <a:ext cx="2156346" cy="1337480"/>
            </a:xfrm>
            <a:custGeom>
              <a:avLst/>
              <a:gdLst>
                <a:gd name="connsiteX0" fmla="*/ 0 w 2156346"/>
                <a:gd name="connsiteY0" fmla="*/ 354841 h 1337480"/>
                <a:gd name="connsiteX1" fmla="*/ 2156346 w 2156346"/>
                <a:gd name="connsiteY1" fmla="*/ 0 h 1337480"/>
                <a:gd name="connsiteX2" fmla="*/ 0 w 2156346"/>
                <a:gd name="connsiteY2" fmla="*/ 1337480 h 1337480"/>
                <a:gd name="connsiteX3" fmla="*/ 0 w 2156346"/>
                <a:gd name="connsiteY3" fmla="*/ 354841 h 13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46" h="1337480">
                  <a:moveTo>
                    <a:pt x="0" y="354841"/>
                  </a:moveTo>
                  <a:lnTo>
                    <a:pt x="2156346" y="0"/>
                  </a:lnTo>
                  <a:lnTo>
                    <a:pt x="0" y="1337480"/>
                  </a:lnTo>
                  <a:lnTo>
                    <a:pt x="0" y="3548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1487606" y="2142699"/>
              <a:ext cx="2497540" cy="887104"/>
            </a:xfrm>
            <a:custGeom>
              <a:avLst/>
              <a:gdLst>
                <a:gd name="connsiteX0" fmla="*/ 341194 w 2497540"/>
                <a:gd name="connsiteY0" fmla="*/ 0 h 887104"/>
                <a:gd name="connsiteX1" fmla="*/ 2497540 w 2497540"/>
                <a:gd name="connsiteY1" fmla="*/ 436728 h 887104"/>
                <a:gd name="connsiteX2" fmla="*/ 0 w 2497540"/>
                <a:gd name="connsiteY2" fmla="*/ 887104 h 887104"/>
                <a:gd name="connsiteX3" fmla="*/ 341194 w 2497540"/>
                <a:gd name="connsiteY3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0" h="887104">
                  <a:moveTo>
                    <a:pt x="341194" y="0"/>
                  </a:moveTo>
                  <a:lnTo>
                    <a:pt x="2497540" y="436728"/>
                  </a:lnTo>
                  <a:lnTo>
                    <a:pt x="0" y="887104"/>
                  </a:lnTo>
                  <a:lnTo>
                    <a:pt x="3411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1787857" y="1201003"/>
              <a:ext cx="2511188" cy="1201003"/>
            </a:xfrm>
            <a:custGeom>
              <a:avLst/>
              <a:gdLst>
                <a:gd name="connsiteX0" fmla="*/ 655092 w 2511188"/>
                <a:gd name="connsiteY0" fmla="*/ 0 h 1201003"/>
                <a:gd name="connsiteX1" fmla="*/ 2511188 w 2511188"/>
                <a:gd name="connsiteY1" fmla="*/ 1201003 h 1201003"/>
                <a:gd name="connsiteX2" fmla="*/ 0 w 2511188"/>
                <a:gd name="connsiteY2" fmla="*/ 709684 h 1201003"/>
                <a:gd name="connsiteX3" fmla="*/ 655092 w 2511188"/>
                <a:gd name="connsiteY3" fmla="*/ 0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188" h="1201003">
                  <a:moveTo>
                    <a:pt x="655092" y="0"/>
                  </a:moveTo>
                  <a:lnTo>
                    <a:pt x="2511188" y="1201003"/>
                  </a:lnTo>
                  <a:lnTo>
                    <a:pt x="0" y="709684"/>
                  </a:lnTo>
                  <a:lnTo>
                    <a:pt x="6550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511188" y="573206"/>
              <a:ext cx="2142699" cy="1787857"/>
            </a:xfrm>
            <a:custGeom>
              <a:avLst/>
              <a:gdLst>
                <a:gd name="connsiteX0" fmla="*/ 832513 w 2142699"/>
                <a:gd name="connsiteY0" fmla="*/ 0 h 1787857"/>
                <a:gd name="connsiteX1" fmla="*/ 2142699 w 2142699"/>
                <a:gd name="connsiteY1" fmla="*/ 1787857 h 1787857"/>
                <a:gd name="connsiteX2" fmla="*/ 0 w 2142699"/>
                <a:gd name="connsiteY2" fmla="*/ 423081 h 1787857"/>
                <a:gd name="connsiteX3" fmla="*/ 832513 w 2142699"/>
                <a:gd name="connsiteY3" fmla="*/ 0 h 178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99" h="1787857">
                  <a:moveTo>
                    <a:pt x="832513" y="0"/>
                  </a:moveTo>
                  <a:lnTo>
                    <a:pt x="2142699" y="1787857"/>
                  </a:lnTo>
                  <a:lnTo>
                    <a:pt x="0" y="423081"/>
                  </a:lnTo>
                  <a:lnTo>
                    <a:pt x="8325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3480179" y="272955"/>
              <a:ext cx="1514902" cy="2142699"/>
            </a:xfrm>
            <a:custGeom>
              <a:avLst/>
              <a:gdLst>
                <a:gd name="connsiteX0" fmla="*/ 941696 w 1514902"/>
                <a:gd name="connsiteY0" fmla="*/ 0 h 2142699"/>
                <a:gd name="connsiteX1" fmla="*/ 1514902 w 1514902"/>
                <a:gd name="connsiteY1" fmla="*/ 2142699 h 2142699"/>
                <a:gd name="connsiteX2" fmla="*/ 0 w 1514902"/>
                <a:gd name="connsiteY2" fmla="*/ 81887 h 2142699"/>
                <a:gd name="connsiteX3" fmla="*/ 941696 w 1514902"/>
                <a:gd name="connsiteY3" fmla="*/ 0 h 214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902" h="2142699">
                  <a:moveTo>
                    <a:pt x="941696" y="0"/>
                  </a:moveTo>
                  <a:lnTo>
                    <a:pt x="1514902" y="2142699"/>
                  </a:lnTo>
                  <a:lnTo>
                    <a:pt x="0" y="81887"/>
                  </a:lnTo>
                  <a:lnTo>
                    <a:pt x="941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6838800" y="164822"/>
            <a:ext cx="2630465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yriad Pro" pitchFamily="34" charset="0"/>
              </a:rPr>
              <a:t>GOBIERNO DE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yriad Pro" pitchFamily="34" charset="0"/>
              </a:rPr>
              <a:t>TUCUMÁN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634814" y="195600"/>
            <a:ext cx="32584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bg1"/>
                </a:solidFill>
                <a:latin typeface="Myriad Pro" pitchFamily="34" charset="0"/>
              </a:rPr>
              <a:t>MINISTERIO DE</a:t>
            </a:r>
          </a:p>
          <a:p>
            <a:pPr algn="r"/>
            <a:r>
              <a:rPr lang="es-ES" sz="2000" b="1" dirty="0">
                <a:solidFill>
                  <a:schemeClr val="bg1"/>
                </a:solidFill>
                <a:latin typeface="Myriad Pro" pitchFamily="34" charset="0"/>
              </a:rPr>
              <a:t>SALUD PÚBLICA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6036981" y="164536"/>
            <a:ext cx="47913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404367" y="2780928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/>
              <a:t>INFORMACION PARA LUGARES DE ATENCION AL PUBLICO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xmlns="" val="7597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2399" y="1268760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No higienizarse las manos</a:t>
            </a:r>
          </a:p>
          <a:p>
            <a:endParaRPr lang="es-AR" sz="3600" dirty="0" smtClean="0"/>
          </a:p>
          <a:p>
            <a:r>
              <a:rPr lang="es-AR" sz="3600" dirty="0" smtClean="0"/>
              <a:t>Ni limpiar las superficies de utensilios comunes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852" y="1302169"/>
            <a:ext cx="6852923" cy="3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89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351" y="154385"/>
            <a:ext cx="6934200" cy="4762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9143" y="44624"/>
            <a:ext cx="3744416" cy="5078313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Estar a menos de 2 metros de una persona enferma</a:t>
            </a:r>
          </a:p>
          <a:p>
            <a:endParaRPr lang="es-AR" sz="3600" dirty="0"/>
          </a:p>
          <a:p>
            <a:r>
              <a:rPr lang="es-AR" sz="3600" dirty="0" smtClean="0"/>
              <a:t>Por más de 15 minutos</a:t>
            </a:r>
          </a:p>
          <a:p>
            <a:endParaRPr lang="es-AR" sz="3600" dirty="0"/>
          </a:p>
          <a:p>
            <a:r>
              <a:rPr lang="es-AR" sz="3600" dirty="0" smtClean="0"/>
              <a:t>Sin adecuado uso de EPP</a:t>
            </a:r>
            <a:endParaRPr lang="es-E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16535" y="558924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rgbClr val="FF0000"/>
                </a:solidFill>
              </a:rPr>
              <a:t>CONTACTO ESTRECHO</a:t>
            </a:r>
            <a:endParaRPr lang="es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52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487" y="476672"/>
            <a:ext cx="8685584" cy="59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05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895" y="0"/>
            <a:ext cx="477774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20391" y="25135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</a:rPr>
              <a:t>Ninguno usa barbijo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20391" y="112474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Infectado NO </a:t>
            </a:r>
            <a:r>
              <a:rPr lang="es-AR" sz="2800" dirty="0" smtClean="0"/>
              <a:t>----   Sano SI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0391" y="211369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Infectado SI ----   </a:t>
            </a:r>
            <a:r>
              <a:rPr lang="es-AR" sz="2800" dirty="0" smtClean="0">
                <a:solidFill>
                  <a:srgbClr val="FF0000"/>
                </a:solidFill>
              </a:rPr>
              <a:t>Sano NO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20391" y="30497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Infectado SI ----   Sano SI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692399" y="508518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Con distanciamiento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836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76575" y="40466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70C0"/>
                </a:solidFill>
              </a:rPr>
              <a:t>CENTINELA LABORAL</a:t>
            </a:r>
            <a:endParaRPr lang="es-ES" sz="3200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04367" y="963199"/>
            <a:ext cx="2304256" cy="53601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56695" y="1196752"/>
            <a:ext cx="78130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 smtClean="0"/>
              <a:t>Vigila condiciones de bioseguridad,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s-AR" sz="2800" dirty="0" err="1" smtClean="0"/>
              <a:t>Sanitización</a:t>
            </a:r>
            <a:r>
              <a:rPr lang="es-AR" sz="2800" dirty="0" smtClean="0"/>
              <a:t> o limpieza de espacios,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s-AR" sz="2800" dirty="0" smtClean="0"/>
              <a:t>uso de EPP y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s-AR" sz="2800" dirty="0" smtClean="0"/>
              <a:t>Distanciamiento: verificar </a:t>
            </a:r>
            <a:r>
              <a:rPr lang="es-AR" sz="2800" dirty="0" err="1" smtClean="0"/>
              <a:t>distanciamento</a:t>
            </a:r>
            <a:r>
              <a:rPr lang="es-AR" sz="2800" dirty="0" smtClean="0"/>
              <a:t> laboral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 smtClean="0"/>
              <a:t>Seguimiento de los empleados en cuarentena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 smtClean="0"/>
              <a:t>Facilita la apertura segura de las oficinas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 smtClean="0"/>
              <a:t>Definir con salud, la identificación de contactos estrechos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22750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6375" y="404664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</a:rPr>
              <a:t>¿Qué hacer cuando se notifica un caso confirmado de COVID?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383" y="1124744"/>
            <a:ext cx="97930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Después que el empleado se comunique con la repartición, le hará llegar un informe de laboratorio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Chequear si se estuvieron cumpliendo todas las medidas de prevención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Ayudar a identificar los contactos estrechos. Cargar sus datos en: </a:t>
            </a:r>
            <a:r>
              <a:rPr lang="es-ES" sz="2800" dirty="0">
                <a:hlinkClick r:id="rId2"/>
              </a:rPr>
              <a:t>https://msptucuman.gov.ar</a:t>
            </a:r>
            <a:r>
              <a:rPr lang="es-ES" sz="2800" dirty="0" smtClean="0">
                <a:hlinkClick r:id="rId2"/>
              </a:rPr>
              <a:t>/</a:t>
            </a:r>
            <a:endParaRPr lang="es-ES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Fomentar el cumplimiento de la cuarentena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Solicitar la </a:t>
            </a:r>
            <a:r>
              <a:rPr lang="es-AR" sz="2800" dirty="0" err="1" smtClean="0"/>
              <a:t>sanitización</a:t>
            </a:r>
            <a:r>
              <a:rPr lang="es-AR" sz="2800" dirty="0" smtClean="0"/>
              <a:t> de la oficina implicada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/>
              <a:t>R</a:t>
            </a:r>
            <a:r>
              <a:rPr lang="es-AR" sz="2800" dirty="0" smtClean="0"/>
              <a:t>eorganizar el funcionamiento de la oficina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9626" y="3789040"/>
            <a:ext cx="4180149" cy="8640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4018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20391" y="47667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FF0000"/>
                </a:solidFill>
              </a:rPr>
              <a:t>¿Qué es un contacto casual?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0431" y="1484784"/>
            <a:ext cx="96490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/>
              <a:t>Este dato se releva posteriormente a la confirmación de un caso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/>
              <a:t>Es toda persona que ha estado en contacto por unos pocos minutos </a:t>
            </a:r>
            <a:r>
              <a:rPr lang="es-AR" sz="2400" b="1" dirty="0" smtClean="0"/>
              <a:t>- menos de 15 min -</a:t>
            </a:r>
            <a:r>
              <a:rPr lang="es-AR" sz="2400" dirty="0" smtClean="0"/>
              <a:t> empleando barbijo o tapabocas, con alguna persona, </a:t>
            </a:r>
            <a:r>
              <a:rPr lang="es-AR" sz="2400" dirty="0"/>
              <a:t>que después fue confirmado como COVID </a:t>
            </a:r>
            <a:endParaRPr lang="es-A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/>
              <a:t>Ejemplos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Haberse cruzado o saludado en el pasillo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Haber recibido o entregado documentos, papeles,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Ser de la oficina contigua, o del frente</a:t>
            </a:r>
          </a:p>
        </p:txBody>
      </p:sp>
    </p:spTree>
    <p:extLst>
      <p:ext uri="{BB962C8B-B14F-4D97-AF65-F5344CB8AC3E}">
        <p14:creationId xmlns:p14="http://schemas.microsoft.com/office/powerpoint/2010/main" xmlns="" val="394609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3060551" y="3186373"/>
            <a:ext cx="9001000" cy="535305"/>
          </a:xfrm>
          <a:prstGeom prst="rightArrow">
            <a:avLst/>
          </a:prstGeom>
          <a:gradFill>
            <a:gsLst>
              <a:gs pos="0">
                <a:srgbClr val="FFC000"/>
              </a:gs>
              <a:gs pos="31000">
                <a:srgbClr val="FF0000"/>
              </a:gs>
              <a:gs pos="48000">
                <a:srgbClr val="FF0000"/>
              </a:gs>
              <a:gs pos="97368">
                <a:srgbClr val="00B050"/>
              </a:gs>
              <a:gs pos="6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067564"/>
              </p:ext>
            </p:extLst>
          </p:nvPr>
        </p:nvGraphicFramePr>
        <p:xfrm>
          <a:off x="3060551" y="3001598"/>
          <a:ext cx="8880640" cy="314325"/>
        </p:xfrm>
        <a:graphic>
          <a:graphicData uri="http://schemas.openxmlformats.org/drawingml/2006/table">
            <a:tbl>
              <a:tblPr/>
              <a:tblGrid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  <a:gridCol w="5550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16200000">
            <a:off x="3062874" y="1410453"/>
            <a:ext cx="281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Fecha de Inicio de Síntomas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4331169" y="3332170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204567" y="4941168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551228" y="5805264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llave 9"/>
          <p:cNvSpPr/>
          <p:nvPr/>
        </p:nvSpPr>
        <p:spPr>
          <a:xfrm>
            <a:off x="2988543" y="3620178"/>
            <a:ext cx="216024" cy="17530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052439" y="40770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2</a:t>
            </a:r>
          </a:p>
          <a:p>
            <a:pPr algn="ctr"/>
            <a:r>
              <a:rPr lang="es-AR" dirty="0" smtClean="0"/>
              <a:t>metros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51228" y="4869160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Contacto estrecho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96655" y="5729492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No contacto</a:t>
            </a:r>
            <a:endParaRPr lang="es-ES" dirty="0"/>
          </a:p>
        </p:txBody>
      </p:sp>
      <p:sp>
        <p:nvSpPr>
          <p:cNvPr id="14" name="Elipse 13"/>
          <p:cNvSpPr/>
          <p:nvPr/>
        </p:nvSpPr>
        <p:spPr>
          <a:xfrm>
            <a:off x="5806416" y="3915354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153077" y="3843346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Contacto estrecho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514611" y="2518962"/>
            <a:ext cx="510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Cuarentena por 14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215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4487" y="1916832"/>
            <a:ext cx="86409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Al menos tres veces por día durante el horario laboral, </a:t>
            </a:r>
            <a:r>
              <a:rPr lang="es-AR" sz="2400" dirty="0" smtClean="0"/>
              <a:t>debe higienizarse </a:t>
            </a:r>
            <a:r>
              <a:rPr lang="es-AR" sz="2400" dirty="0"/>
              <a:t>con lavandina al 0,5%, baños, picaportes de puertas de sectores de alto tránsito, teléfonos fijos, barandas de escaleras, botonera de ascensores, etc.</a:t>
            </a:r>
            <a:endParaRPr lang="es-ES" sz="2400" dirty="0"/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Al menos tres veces por día los ambientes cerrados deben ser ventilados</a:t>
            </a:r>
            <a:r>
              <a:rPr lang="es-AR" sz="2400" dirty="0" smtClean="0"/>
              <a:t>.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80431" y="90872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RECOMENDACIONES PARA ENTORNOS LABORALES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163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36415" y="548680"/>
            <a:ext cx="99371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AR" sz="2400" b="1" dirty="0"/>
              <a:t>Higiene Personal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/>
              <a:t> </a:t>
            </a:r>
            <a:endParaRPr lang="es-E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Lavarse las manos frecuentemente con agua y jabón, o solución de alcohol al 70% como mínimo.</a:t>
            </a:r>
            <a:endParaRPr lang="es-E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Evitar tocarse la boca, la nariz o los ojos.</a:t>
            </a:r>
            <a:endParaRPr lang="es-E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Si se tose o estornuda, cubrir la boca con un pañuelo o papel descartable que deberá ser desechado de inmediato, o con el pliegue del codo, para no diseminar partículas infectadas en el ambiente.</a:t>
            </a:r>
            <a:endParaRPr lang="es-E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Se deben lavar las manos inmediatamente después de sonarse la nariz, toser o estornudar.</a:t>
            </a:r>
            <a:endParaRPr lang="es-E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Higienizarse las manos con solución alcohólica, antes y después de usar el baño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10155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80431" y="1167710"/>
            <a:ext cx="9577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Las personas con síntomas, </a:t>
            </a:r>
            <a:r>
              <a:rPr lang="es-AR" sz="2400" dirty="0" smtClean="0"/>
              <a:t>no deben </a:t>
            </a:r>
            <a:r>
              <a:rPr lang="es-AR" sz="2400" dirty="0"/>
              <a:t>concurrir al trabajo.</a:t>
            </a:r>
            <a:endParaRPr lang="es-ES" sz="24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No hacer reuniones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Los </a:t>
            </a:r>
            <a:r>
              <a:rPr lang="es-AR" sz="2400" dirty="0"/>
              <a:t>empleados </a:t>
            </a:r>
            <a:r>
              <a:rPr lang="es-AR" sz="2400" dirty="0" smtClean="0"/>
              <a:t>deben </a:t>
            </a:r>
            <a:r>
              <a:rPr lang="es-AR" sz="2400" dirty="0"/>
              <a:t>evitar contactos cercanos con sus colegas.</a:t>
            </a:r>
            <a:endParaRPr lang="es-ES" sz="24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El saludo debe ser sin ningún tipo de contacto.</a:t>
            </a:r>
            <a:endParaRPr lang="es-ES" sz="24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No compartir artículos </a:t>
            </a:r>
            <a:r>
              <a:rPr lang="es-AR" sz="2400" dirty="0"/>
              <a:t>de oficina, ni de uso personal</a:t>
            </a:r>
            <a:r>
              <a:rPr lang="es-AR" sz="2400" dirty="0" smtClean="0"/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 smtClean="0"/>
              <a:t>No compartir el mate</a:t>
            </a:r>
            <a:endParaRPr lang="es-ES" sz="24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Mantener las áreas bien ventiladas.</a:t>
            </a:r>
            <a:endParaRPr lang="es-ES" sz="24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Conversar manteniendo una distancia </a:t>
            </a:r>
            <a:r>
              <a:rPr lang="es-AR" sz="2400" dirty="0" smtClean="0"/>
              <a:t>de </a:t>
            </a:r>
            <a:r>
              <a:rPr lang="es-AR" sz="2400" dirty="0"/>
              <a:t>más de </a:t>
            </a:r>
            <a:r>
              <a:rPr lang="es-AR" sz="2400" dirty="0" smtClean="0"/>
              <a:t>2 metros con todas las personas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60037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4447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Fomentar el trabajo por grupos fijos (Cohortes). Turnos de grupos fijos y rotativos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636615" y="19168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No comparten espacios ni tiempo con otros grupos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7233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8423" y="1196752"/>
            <a:ext cx="74168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800" b="1" dirty="0"/>
              <a:t>En los casos de oficinas con atención al público:</a:t>
            </a:r>
            <a:endParaRPr lang="es-ES" sz="280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Exigir el uso de barbijo/tapabocas a todos </a:t>
            </a:r>
            <a:r>
              <a:rPr lang="es-AR" sz="2800" dirty="0"/>
              <a:t>los concurrentes.</a:t>
            </a:r>
            <a:endParaRPr lang="es-ES" sz="280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Asegurar el </a:t>
            </a:r>
            <a:r>
              <a:rPr lang="es-AR" sz="2800" dirty="0"/>
              <a:t>distanciamiento interpersonal </a:t>
            </a:r>
            <a:r>
              <a:rPr lang="es-AR" sz="2800" dirty="0" smtClean="0"/>
              <a:t>de al menos 2 metros</a:t>
            </a:r>
            <a:endParaRPr lang="es-ES" sz="280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800" dirty="0" smtClean="0"/>
              <a:t>Asegurar la </a:t>
            </a:r>
            <a:r>
              <a:rPr lang="es-AR" sz="2800" dirty="0"/>
              <a:t>higiene </a:t>
            </a:r>
            <a:r>
              <a:rPr lang="es-AR" sz="2800" dirty="0" smtClean="0"/>
              <a:t>de </a:t>
            </a:r>
            <a:r>
              <a:rPr lang="es-AR" sz="2800" dirty="0"/>
              <a:t>las manos; proporcionar dispensadores de desinfectantes para las personas que concurren</a:t>
            </a:r>
            <a:r>
              <a:rPr lang="es-AR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407584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96455" y="1196752"/>
            <a:ext cx="9073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800" dirty="0"/>
              <a:t>El distanciamiento social </a:t>
            </a:r>
            <a:r>
              <a:rPr lang="es-ES" sz="2800" b="1" dirty="0"/>
              <a:t>es la mejor medida que podemos tomar para disminuir la circulación del coronavirus </a:t>
            </a:r>
            <a:endParaRPr lang="es-ES" sz="28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800" dirty="0" smtClean="0"/>
              <a:t>Hay que tener </a:t>
            </a:r>
            <a:r>
              <a:rPr lang="es-ES" sz="2800" dirty="0"/>
              <a:t>en cuenta que no </a:t>
            </a:r>
            <a:r>
              <a:rPr lang="es-ES" sz="2800" dirty="0" smtClean="0"/>
              <a:t>siempre es </a:t>
            </a:r>
            <a:r>
              <a:rPr lang="es-ES" sz="2800" dirty="0"/>
              <a:t>posible lograr un distanciamiento social absoluto. </a:t>
            </a:r>
            <a:endParaRPr lang="es-ES" sz="28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800" dirty="0" smtClean="0"/>
              <a:t>De </a:t>
            </a:r>
            <a:r>
              <a:rPr lang="es-ES" sz="2800" dirty="0"/>
              <a:t>todas formas </a:t>
            </a:r>
            <a:r>
              <a:rPr lang="es-ES" sz="2800" dirty="0" smtClean="0"/>
              <a:t>recomendamos fehacientemente intentar </a:t>
            </a:r>
            <a:r>
              <a:rPr lang="es-ES" sz="2800" dirty="0"/>
              <a:t>realizarlo con la finalidad de protegerte y proteger a los </a:t>
            </a:r>
            <a:r>
              <a:rPr lang="es-ES" sz="2800" dirty="0" smtClean="0"/>
              <a:t>demás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86573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6375" y="90871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FF0000"/>
                </a:solidFill>
              </a:rPr>
              <a:t>Distanciamiento social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16535" y="328498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0070C0"/>
                </a:solidFill>
              </a:rPr>
              <a:t>Higiene de las manos</a:t>
            </a:r>
            <a:endParaRPr lang="es-ES" sz="3600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22285" y="557862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</a:rPr>
              <a:t>Higiene de tos o estornudos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2285" y="97041"/>
            <a:ext cx="4017087" cy="22602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1271" y="4433526"/>
            <a:ext cx="2414094" cy="24140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1738" y="2413502"/>
            <a:ext cx="4017878" cy="22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01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8423" y="69269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¿Cómo se produce el contagio?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0184" y="1844824"/>
            <a:ext cx="5889472" cy="28803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24447" y="263691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Tocarse la cara con manos contaminadas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4018630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14092</TotalTime>
  <Words>565</Words>
  <Application>Microsoft Office PowerPoint</Application>
  <PresentationFormat>Personalizado</PresentationFormat>
  <Paragraphs>97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</dc:title>
  <dc:creator>ASUS</dc:creator>
  <cp:lastModifiedBy>USUARIO</cp:lastModifiedBy>
  <cp:revision>1175</cp:revision>
  <dcterms:created xsi:type="dcterms:W3CDTF">2020-03-03T11:01:20Z</dcterms:created>
  <dcterms:modified xsi:type="dcterms:W3CDTF">2020-08-25T17:09:02Z</dcterms:modified>
</cp:coreProperties>
</file>