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88" r:id="rId5"/>
    <p:sldId id="261" r:id="rId6"/>
    <p:sldId id="262" r:id="rId7"/>
    <p:sldId id="263" r:id="rId8"/>
    <p:sldId id="290" r:id="rId9"/>
    <p:sldId id="26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9" r:id="rId19"/>
    <p:sldId id="286" r:id="rId20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98" autoAdjust="0"/>
    <p:restoredTop sz="94719" autoAdjust="0"/>
  </p:normalViewPr>
  <p:slideViewPr>
    <p:cSldViewPr>
      <p:cViewPr>
        <p:scale>
          <a:sx n="66" d="100"/>
          <a:sy n="66" d="100"/>
        </p:scale>
        <p:origin x="-11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DA084-813A-4FE5-AD21-B0B81BB80DBB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B3F15-2E6E-4895-8763-C89D711776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563D40-A933-4886-A4B2-BAF8A94F5501}" type="datetimeFigureOut">
              <a:rPr lang="es-ES"/>
              <a:pPr>
                <a:defRPr/>
              </a:pPr>
              <a:t>16/09/2013</a:t>
            </a:fld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2D3794-711B-41AD-AAA1-8EF2758CC7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69308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AR" smtClean="0"/>
              <a:t>Personas caminando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CC928-0B13-4007-AD25-DB8C1B61C043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2BBC6-CD03-4FD5-9FFB-A5234E97AFA3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030885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BE666-2AC3-4A9E-B551-F18C3C41BDF9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BE3EC-EA39-4F28-892E-54A0EC9D61DC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629731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D7FC6-BFFB-453F-8A6A-FB4FFEE3BE76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AE609-216B-4D30-9D27-E5F29DAF84D4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27466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D952F-886A-4D8B-AFA0-08C74DE03770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1499B-58CB-46B6-8E0E-4EEC6D9BAC25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663712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75284-D31C-4FAD-8373-2568D62A581B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9F53E-6286-492E-9A6E-D2EA220C1304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445629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10D07-7176-4796-900C-0BAA1D5985A2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DF02A-DE56-46AA-A5BA-B6F84F3B66D4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0678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52BBD-71FD-4B01-8E61-5861679178D1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33E41-B205-4686-AB52-BEE9B6F14AD2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536608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7CA6C-CEAF-4C7E-A040-BFA5C1440B60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F72A6-A68F-474C-A4A7-57B2F61892BE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006694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3B255-F922-4295-8446-4C9055B2F3E9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61A5E-7616-4B03-BFBF-1277CA8C7E68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082225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54386-6659-4705-B1E4-394C0B312CA8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6FD91-5BC2-4BEA-BB59-26EBBB93451C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01301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AA037-29AE-405C-AF6A-40461B689DD9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44F89-1051-487A-96E9-3EC170D3A9FF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415964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6A1924-AFBC-4DC3-9BD6-52794AF0B8BC}" type="datetimeFigureOut">
              <a:rPr lang="es-AR" smtClean="0"/>
              <a:pPr>
                <a:defRPr/>
              </a:pPr>
              <a:t>16/09/2013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8D38B-3BC1-4089-AD00-8A73B68A9485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513391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ilvina%20paola\Music\Mercedes%20Sosa%20y%20Gloria%20martin%20-%201983%20-%20Si%20se%20calla%20el%20cantor\02%20-%20Cuando%20tenga%20la%20tierra%20(M.Sosa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89138"/>
            <a:ext cx="46069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02 - Cuando tenga la tierra (M.Sosa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idx="1"/>
          </p:nvPr>
        </p:nvSpPr>
        <p:spPr>
          <a:xfrm>
            <a:off x="750067" y="4214818"/>
            <a:ext cx="7643866" cy="2428868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El Hospital cuenta con 330 camas distribuidas de la siguiente manera: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10 Salas de Internación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Guardia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Unidad de Terapia Intensiva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Unidad de Trasplante Renal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Servicios de Apoyo</a:t>
            </a:r>
          </a:p>
          <a:p>
            <a:pPr algn="ctr">
              <a:buFont typeface="Wingdings 2" pitchFamily="18" charset="2"/>
              <a:buNone/>
            </a:pPr>
            <a:endParaRPr lang="es-AR" sz="1800" dirty="0" smtClean="0"/>
          </a:p>
          <a:p>
            <a:pPr algn="ctr">
              <a:buFont typeface="Wingdings 2" pitchFamily="18" charset="2"/>
              <a:buNone/>
            </a:pPr>
            <a:endParaRPr lang="es-AR" sz="1800" dirty="0" smtClean="0"/>
          </a:p>
          <a:p>
            <a:pPr algn="ctr">
              <a:buFont typeface="Wingdings 2" pitchFamily="18" charset="2"/>
              <a:buNone/>
            </a:pPr>
            <a:endParaRPr lang="es-ES" sz="1800" dirty="0" smtClean="0"/>
          </a:p>
        </p:txBody>
      </p:sp>
      <p:pic>
        <p:nvPicPr>
          <p:cNvPr id="35842" name="Picture 5" descr="cuidados intensiv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428604"/>
            <a:ext cx="7429554" cy="352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152400" dir="2400000" algn="ctr" rotWithShape="0">
              <a:schemeClr val="bg1">
                <a:lumMod val="65000"/>
                <a:lumOff val="35000"/>
                <a:alpha val="73000"/>
              </a:scheme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>
          <a:xfrm>
            <a:off x="457200" y="357190"/>
            <a:ext cx="8229600" cy="64291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AR" sz="30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Personal</a:t>
            </a:r>
            <a:endParaRPr lang="es-ES" sz="3000" dirty="0" smtClean="0">
              <a:ln>
                <a:noFill/>
              </a:ln>
              <a:effectLst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457200" y="5226350"/>
            <a:ext cx="8229600" cy="1203046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Alrededor de 1618 personas integran la comunidad hospitalaria. 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38 % corresponde a personal no asistencial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62 % es personal asistencial.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pic>
        <p:nvPicPr>
          <p:cNvPr id="36869" name="Picture 5" descr="_MG_76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5" y="1051061"/>
            <a:ext cx="6143670" cy="39495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>
          <a:xfrm>
            <a:off x="457200" y="17144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AR" sz="30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estadísticos </a:t>
            </a:r>
            <a:endParaRPr lang="es-ES" sz="3000" b="1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1871663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En el primer semestre del año el Hospital asistió a la demanda de más 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de 58.000 consultas a personas que acudieron en busca de 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respuesta asistencial en los consultorios externos de las distintas especialidades médicas.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4221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AR" smtClean="0">
                <a:ln>
                  <a:noFill/>
                </a:ln>
                <a:effectLst/>
              </a:rPr>
              <a:t>Foto guardia</a:t>
            </a:r>
            <a:endParaRPr lang="es-ES" smtClean="0">
              <a:ln>
                <a:noFill/>
              </a:ln>
              <a:effectLst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xfrm>
            <a:off x="570706" y="5491184"/>
            <a:ext cx="8002587" cy="938212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En igual período, pero sólo por la Emergencia se realizaron </a:t>
            </a:r>
            <a:r>
              <a:rPr lang="es-AR" sz="2000" b="1" i="1" dirty="0" smtClean="0">
                <a:solidFill>
                  <a:schemeClr val="bg1"/>
                </a:solidFill>
              </a:rPr>
              <a:t>42.710 </a:t>
            </a:r>
            <a:r>
              <a:rPr lang="es-AR" sz="2000" b="1" dirty="0" smtClean="0">
                <a:solidFill>
                  <a:schemeClr val="bg1"/>
                </a:solidFill>
              </a:rPr>
              <a:t>atenciones, en su mayoría por </a:t>
            </a:r>
            <a:r>
              <a:rPr lang="es-AR" sz="2000" b="1" i="1" dirty="0" smtClean="0">
                <a:solidFill>
                  <a:schemeClr val="bg1"/>
                </a:solidFill>
              </a:rPr>
              <a:t>accidentes de tránsito.</a:t>
            </a:r>
            <a:endParaRPr lang="es-ES" sz="2000" b="1" i="1" dirty="0" smtClean="0">
              <a:solidFill>
                <a:schemeClr val="bg1"/>
              </a:solidFill>
            </a:endParaRPr>
          </a:p>
        </p:txBody>
      </p:sp>
      <p:pic>
        <p:nvPicPr>
          <p:cNvPr id="39939" name="Picture 4" descr="_MG_29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319" y="642918"/>
            <a:ext cx="7345362" cy="45354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_MG_7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336" y="649385"/>
            <a:ext cx="7489328" cy="55592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 bwMode="auto">
          <a:xfrm>
            <a:off x="457200" y="1785926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AR" sz="30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Cirugías</a:t>
            </a:r>
            <a:endParaRPr lang="es-ES" sz="3000" b="1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1270177" y="2714620"/>
            <a:ext cx="6603646" cy="24479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s-AR" sz="2000" dirty="0" smtClean="0"/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El Centro Quirúrgico del Hospital durante los primeros seis meses de 2013 registra 2718 prácticas en su mayoría de alta complejidad.</a:t>
            </a:r>
          </a:p>
          <a:p>
            <a:pPr algn="ctr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Sólo en un mes se hicieron 539 operaciones.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2984"/>
            <a:ext cx="8229600" cy="10731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AR" sz="30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Importancia en la región</a:t>
            </a:r>
            <a:endParaRPr lang="es-ES" sz="3000" b="1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1192997" y="2351086"/>
            <a:ext cx="6758006" cy="3006740"/>
          </a:xfrm>
        </p:spPr>
        <p:txBody>
          <a:bodyPr>
            <a:norm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El Hospital Ángel Cruz Padilla es centro de referencia tanto en el ámbito provincial, como en la región Noroeste en atención de Trauma, Neurología, Neurocirugía y Trasplante Renal.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Es un Hospital escuela, reconocido por su aporte a la investigación científica: cientos de alumnos provenientes de provincias vecinas eligen esta institución para formarse.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Desde hace un año cuenta con la Unidad de Trasplante Renal que ya registra 15 intervenciones con éxito, tanto de tucumanos como de pacientes oriundos de provincias vecinas.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642910" y="5272112"/>
            <a:ext cx="7858180" cy="1228722"/>
          </a:xfrm>
        </p:spPr>
        <p:txBody>
          <a:bodyPr>
            <a:norm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El Hospital Padilla cuenta con resonador magnético nuclear, unidad de Aféresis, tomógrafo helicoidal </a:t>
            </a:r>
            <a:r>
              <a:rPr lang="es-AR" sz="2000" b="1" dirty="0" err="1" smtClean="0">
                <a:solidFill>
                  <a:schemeClr val="bg1"/>
                </a:solidFill>
              </a:rPr>
              <a:t>multicorte</a:t>
            </a:r>
            <a:r>
              <a:rPr lang="es-AR" sz="2000" b="1" dirty="0" smtClean="0">
                <a:solidFill>
                  <a:schemeClr val="bg1"/>
                </a:solidFill>
              </a:rPr>
              <a:t> que cada uno de estos, por sus características, son únicos en el Sistema Público de Salud de la región. </a:t>
            </a:r>
          </a:p>
        </p:txBody>
      </p:sp>
      <p:pic>
        <p:nvPicPr>
          <p:cNvPr id="45060" name="Picture 4" descr="_MG_6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588" y="500042"/>
            <a:ext cx="7416824" cy="449766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1000100" y="5000636"/>
            <a:ext cx="7143800" cy="15859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En los próximos meses el Hospital sumará a sus prestaciones la posibilidad de realizar trasplante hepático.</a:t>
            </a:r>
          </a:p>
          <a:p>
            <a:pPr marL="0" indent="0" algn="just">
              <a:lnSpc>
                <a:spcPct val="90000"/>
              </a:lnSpc>
              <a:buFont typeface="Wingdings 2" pitchFamily="18" charset="2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Como herramienta estratégica acorde a las necesidad actuales, el Padilla incorporó la Comunicación Institucional que colabora en los  procesos sanitarios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pic>
        <p:nvPicPr>
          <p:cNvPr id="59396" name="Picture 4" descr="_MG_2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268" y="214290"/>
            <a:ext cx="7129463" cy="46815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>
          <a:xfrm>
            <a:off x="457200" y="714356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AR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1880-2013</a:t>
            </a:r>
            <a:endParaRPr lang="es-ES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647564" y="4786323"/>
            <a:ext cx="7848872" cy="785818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s-AR" sz="2800" b="1" dirty="0" smtClean="0">
                <a:solidFill>
                  <a:schemeClr val="bg1"/>
                </a:solidFill>
              </a:rPr>
              <a:t>Más de 100 años dedicados al cuidado de la salud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pic>
        <p:nvPicPr>
          <p:cNvPr id="46083" name="Picture 4" descr="130 aniversa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456656"/>
            <a:ext cx="40322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60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316" y="404664"/>
            <a:ext cx="6611368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227558" y="5500702"/>
            <a:ext cx="66888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+mj-lt"/>
              </a:rPr>
              <a:t>A mediados de 1880 comienza a gestarse la idea de construir </a:t>
            </a:r>
          </a:p>
          <a:p>
            <a:pPr algn="ctr"/>
            <a:r>
              <a:rPr lang="es-AR" sz="2000" b="1" dirty="0">
                <a:solidFill>
                  <a:schemeClr val="bg1"/>
                </a:solidFill>
                <a:latin typeface="+mj-lt"/>
              </a:rPr>
              <a:t>un establecimiento asistencial  bajo los preceptos de la Salud</a:t>
            </a:r>
          </a:p>
          <a:p>
            <a:pPr algn="ctr"/>
            <a:r>
              <a:rPr lang="es-AR" sz="2000" b="1" dirty="0">
                <a:solidFill>
                  <a:schemeClr val="bg1"/>
                </a:solidFill>
                <a:latin typeface="+mj-lt"/>
              </a:rPr>
              <a:t>Pública, que reuniera las condiciones exigidas por la Higiene.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/>
          </a:blip>
          <a:srcRect l="4571" r="4571"/>
          <a:stretch/>
        </p:blipFill>
        <p:spPr>
          <a:xfrm>
            <a:off x="1266316" y="428604"/>
            <a:ext cx="6611368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821505" y="5500702"/>
            <a:ext cx="75009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AR" sz="2000" b="1" dirty="0">
                <a:solidFill>
                  <a:schemeClr val="bg1"/>
                </a:solidFill>
                <a:latin typeface="+mj-lt"/>
              </a:rPr>
              <a:t>Desde el seno de la Municipalidad, que en esa época tenía a su cargo 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velar por la 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salud de la población, junto a la iniciativa y accionar del 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doctor Ángel 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Cruz Padilla, se decide construir un nuevo hospital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s-AR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/>
          </p:cNvSpPr>
          <p:nvPr>
            <p:ph idx="1"/>
          </p:nvPr>
        </p:nvSpPr>
        <p:spPr>
          <a:xfrm>
            <a:off x="1403350" y="5445125"/>
            <a:ext cx="6400800" cy="720725"/>
          </a:xfrm>
        </p:spPr>
        <p:txBody>
          <a:bodyPr>
            <a:normAutofit/>
          </a:bodyPr>
          <a:lstStyle/>
          <a:p>
            <a:pPr marL="65088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En 1912 el Hospital cambia de nombre por el de Doctor Ángel  Cruz Padilla en reconocimiento  a su aporte</a:t>
            </a:r>
            <a:r>
              <a:rPr lang="es-AR" sz="20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435" name="Picture 6" descr="_MG_2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765175"/>
            <a:ext cx="64087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178695" y="1743923"/>
            <a:ext cx="678661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000" b="1" dirty="0">
                <a:solidFill>
                  <a:schemeClr val="bg1"/>
                </a:solidFill>
                <a:latin typeface="Calibri" pitchFamily="34" charset="0"/>
              </a:rPr>
              <a:t>El Hospital Padilla tiene como </a:t>
            </a:r>
            <a:r>
              <a:rPr lang="es-AR" sz="2200" b="1" i="1" dirty="0" smtClean="0">
                <a:solidFill>
                  <a:schemeClr val="bg1"/>
                </a:solidFill>
                <a:latin typeface="Calibri" pitchFamily="34" charset="0"/>
              </a:rPr>
              <a:t>Misión</a:t>
            </a:r>
            <a:r>
              <a:rPr lang="es-AR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AR" sz="2000" b="1" dirty="0">
                <a:solidFill>
                  <a:schemeClr val="bg1"/>
                </a:solidFill>
                <a:latin typeface="Calibri" pitchFamily="34" charset="0"/>
              </a:rPr>
              <a:t>la atención polivalente y de alta complejidad </a:t>
            </a:r>
            <a:r>
              <a:rPr lang="es-AR" sz="2000" b="1" dirty="0" smtClean="0">
                <a:solidFill>
                  <a:schemeClr val="bg1"/>
                </a:solidFill>
                <a:latin typeface="Calibri" pitchFamily="34" charset="0"/>
              </a:rPr>
              <a:t>de </a:t>
            </a:r>
            <a:r>
              <a:rPr lang="es-AR" sz="2000" b="1" dirty="0">
                <a:solidFill>
                  <a:schemeClr val="bg1"/>
                </a:solidFill>
                <a:latin typeface="Calibri" pitchFamily="34" charset="0"/>
              </a:rPr>
              <a:t>personas mayores de </a:t>
            </a:r>
            <a:r>
              <a:rPr lang="es-AR" sz="2000" b="1" dirty="0" smtClean="0">
                <a:solidFill>
                  <a:schemeClr val="bg1"/>
                </a:solidFill>
                <a:latin typeface="Calibri" pitchFamily="34" charset="0"/>
              </a:rPr>
              <a:t>14 años. </a:t>
            </a:r>
            <a:endParaRPr lang="es-AR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AR" sz="2000" b="1" dirty="0">
                <a:solidFill>
                  <a:schemeClr val="bg1"/>
                </a:solidFill>
                <a:latin typeface="Calibri" pitchFamily="34" charset="0"/>
              </a:rPr>
              <a:t>Está dedicado a la atención de pacientes críticos con patologías agudas y crónicas. Integra  la red de prestadores del Sistema Provincial de Salud, comprometido en una política que promueve el avance científico y tecnológico; así como la identificación de las necesidades sanitarias de los ciudadanos.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785918" y="1482313"/>
            <a:ext cx="5572163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200" b="1" dirty="0" smtClean="0">
                <a:solidFill>
                  <a:schemeClr val="bg1"/>
                </a:solidFill>
                <a:latin typeface="+mj-lt"/>
              </a:rPr>
              <a:t>VISION</a:t>
            </a:r>
            <a:endParaRPr lang="es-AR" sz="2200" b="1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s-AR" sz="2000" b="1" i="1" dirty="0">
              <a:solidFill>
                <a:schemeClr val="bg1"/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 Ser un Hospital de excelencia en la atención de los pacientes, reconocido en el ámbito de la Salud Pública por su innovación y complejidad médica. </a:t>
            </a:r>
          </a:p>
          <a:p>
            <a:pPr algn="just">
              <a:buFontTx/>
              <a:buChar char="-"/>
            </a:pPr>
            <a:endParaRPr lang="es-AR" sz="2000" b="1" dirty="0">
              <a:solidFill>
                <a:schemeClr val="bg1"/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 Lograr la satisfacción en la calidad prestacional percibida por los usuarios, brindando servicios a través de la Gestión por Procesos.</a:t>
            </a:r>
          </a:p>
          <a:p>
            <a:pPr algn="just">
              <a:buFontTx/>
              <a:buChar char="-"/>
            </a:pPr>
            <a:endParaRPr lang="es-AR" sz="20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AR" sz="2000" b="1" dirty="0">
                <a:solidFill>
                  <a:schemeClr val="bg1"/>
                </a:solidFill>
                <a:latin typeface="+mj-lt"/>
              </a:rPr>
              <a:t>- Incorporar procesos de mejora continua.</a:t>
            </a:r>
          </a:p>
          <a:p>
            <a:pPr algn="ctr">
              <a:lnSpc>
                <a:spcPct val="150000"/>
              </a:lnSpc>
            </a:pPr>
            <a:r>
              <a:rPr lang="es-AR" i="1" dirty="0"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737510" y="1513091"/>
            <a:ext cx="566898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200" b="1" dirty="0" smtClean="0">
                <a:solidFill>
                  <a:schemeClr val="bg1"/>
                </a:solidFill>
                <a:latin typeface="+mj-lt"/>
              </a:rPr>
              <a:t>VALORES</a:t>
            </a:r>
            <a:endParaRPr lang="es-AR" sz="22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s-AR" sz="20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A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►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 Respeto por la vida y la dignidad de las personas. </a:t>
            </a:r>
          </a:p>
          <a:p>
            <a:pPr algn="just"/>
            <a:endParaRPr lang="es-AR" sz="20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A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►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 Honestidad, rectitud y honradez.</a:t>
            </a:r>
          </a:p>
          <a:p>
            <a:pPr algn="just"/>
            <a:r>
              <a:rPr lang="es-AR" sz="20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just"/>
            <a:r>
              <a:rPr lang="es-A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►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 Responsabilidad, discreción y confiabilidad. </a:t>
            </a:r>
          </a:p>
          <a:p>
            <a:pPr algn="just"/>
            <a:endParaRPr lang="es-AR" sz="20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A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►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 Trabajo en equipo.</a:t>
            </a:r>
          </a:p>
          <a:p>
            <a:pPr algn="just"/>
            <a:endParaRPr lang="es-AR" sz="20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A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►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 Innovación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79" y="1009924"/>
            <a:ext cx="7164797" cy="477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3183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869943" y="4214818"/>
            <a:ext cx="540411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200" b="1" dirty="0" smtClean="0">
                <a:solidFill>
                  <a:schemeClr val="bg1"/>
                </a:solidFill>
                <a:latin typeface="+mj-lt"/>
              </a:rPr>
              <a:t>Equipo </a:t>
            </a:r>
            <a:r>
              <a:rPr lang="es-AR" sz="2200" b="1" dirty="0">
                <a:solidFill>
                  <a:schemeClr val="bg1"/>
                </a:solidFill>
                <a:latin typeface="+mj-lt"/>
              </a:rPr>
              <a:t>de </a:t>
            </a:r>
            <a:r>
              <a:rPr lang="es-AR" sz="2200" b="1" dirty="0" smtClean="0">
                <a:solidFill>
                  <a:schemeClr val="bg1"/>
                </a:solidFill>
                <a:latin typeface="+mj-lt"/>
              </a:rPr>
              <a:t>conducción</a:t>
            </a:r>
            <a:endParaRPr lang="es-AR" sz="22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s-AR" sz="2000" dirty="0">
                <a:solidFill>
                  <a:schemeClr val="bg1"/>
                </a:solidFill>
                <a:latin typeface="+mj-lt"/>
              </a:rPr>
              <a:t>Director</a:t>
            </a:r>
            <a:r>
              <a:rPr lang="es-AR" sz="2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Dr. 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Marcelo Monteros</a:t>
            </a:r>
          </a:p>
          <a:p>
            <a:pPr algn="ctr">
              <a:lnSpc>
                <a:spcPct val="150000"/>
              </a:lnSpc>
            </a:pPr>
            <a:r>
              <a:rPr lang="es-AR" sz="2000" dirty="0">
                <a:solidFill>
                  <a:schemeClr val="bg1"/>
                </a:solidFill>
                <a:latin typeface="+mj-lt"/>
              </a:rPr>
              <a:t>Subdirector Médico: 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Dra. 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María Lilia Rubio</a:t>
            </a:r>
          </a:p>
          <a:p>
            <a:pPr algn="ctr">
              <a:lnSpc>
                <a:spcPct val="150000"/>
              </a:lnSpc>
            </a:pPr>
            <a:r>
              <a:rPr lang="es-AR" sz="2000" dirty="0">
                <a:solidFill>
                  <a:schemeClr val="bg1"/>
                </a:solidFill>
                <a:latin typeface="+mj-lt"/>
              </a:rPr>
              <a:t>Subdirector Técnico: 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Dr. 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Jorge </a:t>
            </a:r>
            <a:r>
              <a:rPr lang="es-AR" sz="2000" b="1" dirty="0" err="1">
                <a:solidFill>
                  <a:schemeClr val="bg1"/>
                </a:solidFill>
                <a:latin typeface="+mj-lt"/>
              </a:rPr>
              <a:t>Valdecantos</a:t>
            </a:r>
            <a:endParaRPr lang="es-AR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s-AR" sz="2000" dirty="0">
                <a:solidFill>
                  <a:schemeClr val="bg1"/>
                </a:solidFill>
                <a:latin typeface="+mj-lt"/>
              </a:rPr>
              <a:t>Gerente Administrativo: 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CPN </a:t>
            </a:r>
            <a:r>
              <a:rPr lang="es-AR" sz="2000" b="1" dirty="0">
                <a:solidFill>
                  <a:schemeClr val="bg1"/>
                </a:solidFill>
                <a:latin typeface="+mj-lt"/>
              </a:rPr>
              <a:t>Javier </a:t>
            </a:r>
            <a:r>
              <a:rPr lang="es-AR" sz="2000" b="1" dirty="0" err="1" smtClean="0">
                <a:solidFill>
                  <a:schemeClr val="bg1"/>
                </a:solidFill>
                <a:latin typeface="+mj-lt"/>
              </a:rPr>
              <a:t>Zayún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  </a:t>
            </a:r>
            <a:endParaRPr lang="es-A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605" name="Picture 5" descr="_MG_7890 (1)"/>
          <p:cNvPicPr>
            <a:picLocks noChangeAspect="1" noChangeArrowheads="1"/>
          </p:cNvPicPr>
          <p:nvPr/>
        </p:nvPicPr>
        <p:blipFill>
          <a:blip r:embed="rId2"/>
          <a:srcRect t="11597"/>
          <a:stretch>
            <a:fillRect/>
          </a:stretch>
        </p:blipFill>
        <p:spPr bwMode="auto">
          <a:xfrm>
            <a:off x="1475656" y="285728"/>
            <a:ext cx="6192688" cy="38118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614</Words>
  <Application>Microsoft Office PowerPoint</Application>
  <PresentationFormat>Presentación en pantalla (4:3)</PresentationFormat>
  <Paragraphs>62</Paragraphs>
  <Slides>19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Personal</vt:lpstr>
      <vt:lpstr>Datos estadísticos </vt:lpstr>
      <vt:lpstr>Foto guardia</vt:lpstr>
      <vt:lpstr>Diapositiva 14</vt:lpstr>
      <vt:lpstr>Cirugías</vt:lpstr>
      <vt:lpstr>Importancia en la región</vt:lpstr>
      <vt:lpstr>Diapositiva 17</vt:lpstr>
      <vt:lpstr>Diapositiva 18</vt:lpstr>
      <vt:lpstr>1880-2013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WinuE</dc:creator>
  <cp:lastModifiedBy>SIPROSA</cp:lastModifiedBy>
  <cp:revision>53</cp:revision>
  <dcterms:created xsi:type="dcterms:W3CDTF">2013-07-26T22:18:37Z</dcterms:created>
  <dcterms:modified xsi:type="dcterms:W3CDTF">2013-09-16T13:54:33Z</dcterms:modified>
</cp:coreProperties>
</file>